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95.png"/><Relationship Id="rId25" Type="http://schemas.openxmlformats.org/officeDocument/2006/relationships/image" Target="../media/image9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3" Type="http://schemas.openxmlformats.org/officeDocument/2006/relationships/image" Target="../media/image191.png"/><Relationship Id="rId4" Type="http://schemas.openxmlformats.org/officeDocument/2006/relationships/image" Target="../media/image179.png"/><Relationship Id="rId5" Type="http://schemas.openxmlformats.org/officeDocument/2006/relationships/image" Target="../media/image192.png"/><Relationship Id="rId6" Type="http://schemas.openxmlformats.org/officeDocument/2006/relationships/image" Target="../media/image181.png"/><Relationship Id="rId7" Type="http://schemas.openxmlformats.org/officeDocument/2006/relationships/image" Target="../media/image193.png"/><Relationship Id="rId8" Type="http://schemas.openxmlformats.org/officeDocument/2006/relationships/image" Target="../media/image183.png"/><Relationship Id="rId9" Type="http://schemas.openxmlformats.org/officeDocument/2006/relationships/image" Target="../media/image194.png"/><Relationship Id="rId10" Type="http://schemas.openxmlformats.org/officeDocument/2006/relationships/image" Target="../media/image185.png"/><Relationship Id="rId11" Type="http://schemas.openxmlformats.org/officeDocument/2006/relationships/image" Target="../media/image195.png"/><Relationship Id="rId12" Type="http://schemas.openxmlformats.org/officeDocument/2006/relationships/image" Target="../media/image187.png"/><Relationship Id="rId13" Type="http://schemas.openxmlformats.org/officeDocument/2006/relationships/image" Target="../media/image196.png"/><Relationship Id="rId14" Type="http://schemas.openxmlformats.org/officeDocument/2006/relationships/image" Target="../media/image189.png"/><Relationship Id="rId15" Type="http://schemas.openxmlformats.org/officeDocument/2006/relationships/image" Target="../media/image19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2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Relationship Id="rId16" Type="http://schemas.openxmlformats.org/officeDocument/2006/relationships/image" Target="../media/image24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Relationship Id="rId17" Type="http://schemas.openxmlformats.org/officeDocument/2006/relationships/image" Target="../media/image289.png"/><Relationship Id="rId18" Type="http://schemas.openxmlformats.org/officeDocument/2006/relationships/image" Target="../media/image290.png"/><Relationship Id="rId19" Type="http://schemas.openxmlformats.org/officeDocument/2006/relationships/image" Target="../media/image291.png"/><Relationship Id="rId20" Type="http://schemas.openxmlformats.org/officeDocument/2006/relationships/image" Target="../media/image292.png"/><Relationship Id="rId21" Type="http://schemas.openxmlformats.org/officeDocument/2006/relationships/image" Target="../media/image293.png"/><Relationship Id="rId22" Type="http://schemas.openxmlformats.org/officeDocument/2006/relationships/image" Target="../media/image294.png"/><Relationship Id="rId23" Type="http://schemas.openxmlformats.org/officeDocument/2006/relationships/image" Target="../media/image295.png"/><Relationship Id="rId24" Type="http://schemas.openxmlformats.org/officeDocument/2006/relationships/image" Target="../media/image296.png"/><Relationship Id="rId25" Type="http://schemas.openxmlformats.org/officeDocument/2006/relationships/image" Target="../media/image29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Relationship Id="rId26" Type="http://schemas.openxmlformats.org/officeDocument/2006/relationships/image" Target="../media/image69.png"/><Relationship Id="rId27" Type="http://schemas.openxmlformats.org/officeDocument/2006/relationships/image" Target="../media/image70.png"/><Relationship Id="rId28" Type="http://schemas.openxmlformats.org/officeDocument/2006/relationships/image" Target="../media/image71.png"/><Relationship Id="rId2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6485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validation in exhaustion-prone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Activation and resting T cells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figures. T cells from healthy donors and cancer patients (MD Anderson pan-cancer)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94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pic>
        <p:nvPicPr>
          <p:cNvPr id="24" name="Picture 23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CARTEx applied to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6" name="Picture 5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743200"/>
            <a:ext cx="1851660" cy="1371600"/>
          </a:xfrm>
          <a:prstGeom prst="rect">
            <a:avLst/>
          </a:prstGeom>
        </p:spPr>
      </p:pic>
      <p:pic>
        <p:nvPicPr>
          <p:cNvPr id="10" name="Picture 9" descr="GSE120575_plot_volcano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743200"/>
            <a:ext cx="2194560" cy="1828800"/>
          </a:xfrm>
          <a:prstGeom prst="rect">
            <a:avLst/>
          </a:prstGeom>
        </p:spPr>
      </p:pic>
      <p:pic>
        <p:nvPicPr>
          <p:cNvPr id="11" name="Picture 10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7432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743200"/>
            <a:ext cx="1828800" cy="1828800"/>
          </a:xfrm>
          <a:prstGeom prst="rect">
            <a:avLst/>
          </a:prstGeom>
        </p:spPr>
      </p:pic>
      <p:pic>
        <p:nvPicPr>
          <p:cNvPr id="13" name="Picture 12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800600"/>
            <a:ext cx="2057400" cy="1371600"/>
          </a:xfrm>
          <a:prstGeom prst="rect">
            <a:avLst/>
          </a:prstGeom>
        </p:spPr>
      </p:pic>
      <p:pic>
        <p:nvPicPr>
          <p:cNvPr id="14" name="Picture 13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800600"/>
            <a:ext cx="2057400" cy="1371600"/>
          </a:xfrm>
          <a:prstGeom prst="rect">
            <a:avLst/>
          </a:prstGeom>
        </p:spPr>
      </p:pic>
      <p:pic>
        <p:nvPicPr>
          <p:cNvPr id="15" name="Picture 14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00600"/>
            <a:ext cx="783771" cy="1371600"/>
          </a:xfrm>
          <a:prstGeom prst="rect">
            <a:avLst/>
          </a:prstGeom>
        </p:spPr>
      </p:pic>
      <p:pic>
        <p:nvPicPr>
          <p:cNvPr id="16" name="Picture 15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800600"/>
            <a:ext cx="1988820" cy="1371600"/>
          </a:xfrm>
          <a:prstGeom prst="rect">
            <a:avLst/>
          </a:prstGeom>
        </p:spPr>
      </p:pic>
      <p:pic>
        <p:nvPicPr>
          <p:cNvPr id="17" name="Picture 1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800600"/>
            <a:ext cx="783771" cy="1371600"/>
          </a:xfrm>
          <a:prstGeom prst="rect">
            <a:avLst/>
          </a:prstGeom>
        </p:spPr>
      </p:pic>
      <p:pic>
        <p:nvPicPr>
          <p:cNvPr id="18" name="Picture 1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858000"/>
            <a:ext cx="1028700" cy="1371600"/>
          </a:xfrm>
          <a:prstGeom prst="rect">
            <a:avLst/>
          </a:prstGeom>
        </p:spPr>
      </p:pic>
      <p:pic>
        <p:nvPicPr>
          <p:cNvPr id="19" name="Picture 18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858000"/>
            <a:ext cx="1851660" cy="1371600"/>
          </a:xfrm>
          <a:prstGeom prst="rect">
            <a:avLst/>
          </a:prstGeom>
        </p:spPr>
      </p:pic>
      <p:pic>
        <p:nvPicPr>
          <p:cNvPr id="20" name="Picture 19" descr="GSE151511_plot_volcano_baseline_respons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6858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6858000"/>
            <a:ext cx="1828800" cy="1828800"/>
          </a:xfrm>
          <a:prstGeom prst="rect">
            <a:avLst/>
          </a:prstGeom>
        </p:spPr>
      </p:pic>
      <p:pic>
        <p:nvPicPr>
          <p:cNvPr id="23" name="Picture 22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915400"/>
            <a:ext cx="2057400" cy="1371600"/>
          </a:xfrm>
          <a:prstGeom prst="rect">
            <a:avLst/>
          </a:prstGeom>
        </p:spPr>
      </p:pic>
      <p:pic>
        <p:nvPicPr>
          <p:cNvPr id="24" name="Picture 23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915400"/>
            <a:ext cx="2057400" cy="1371600"/>
          </a:xfrm>
          <a:prstGeom prst="rect">
            <a:avLst/>
          </a:prstGeom>
        </p:spPr>
      </p:pic>
      <p:pic>
        <p:nvPicPr>
          <p:cNvPr id="25" name="Picture 24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915400"/>
            <a:ext cx="979714" cy="1371600"/>
          </a:xfrm>
          <a:prstGeom prst="rect">
            <a:avLst/>
          </a:prstGeom>
        </p:spPr>
      </p:pic>
      <p:pic>
        <p:nvPicPr>
          <p:cNvPr id="26" name="Picture 25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915400"/>
            <a:ext cx="1988820" cy="1371600"/>
          </a:xfrm>
          <a:prstGeom prst="rect">
            <a:avLst/>
          </a:prstGeom>
        </p:spPr>
      </p:pic>
      <p:pic>
        <p:nvPicPr>
          <p:cNvPr id="27" name="Picture 26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915400"/>
            <a:ext cx="979714" cy="1371600"/>
          </a:xfrm>
          <a:prstGeom prst="rect">
            <a:avLst/>
          </a:prstGeom>
        </p:spPr>
      </p:pic>
      <p:pic>
        <p:nvPicPr>
          <p:cNvPr id="28" name="Picture 27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10972800"/>
            <a:ext cx="1028700" cy="1371600"/>
          </a:xfrm>
          <a:prstGeom prst="rect">
            <a:avLst/>
          </a:prstGeom>
        </p:spPr>
      </p:pic>
      <p:pic>
        <p:nvPicPr>
          <p:cNvPr id="29" name="Picture 28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10972800"/>
            <a:ext cx="1920240" cy="1371600"/>
          </a:xfrm>
          <a:prstGeom prst="rect">
            <a:avLst/>
          </a:prstGeom>
        </p:spPr>
      </p:pic>
      <p:pic>
        <p:nvPicPr>
          <p:cNvPr id="30" name="Picture 29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10972800"/>
            <a:ext cx="2133600" cy="1828800"/>
          </a:xfrm>
          <a:prstGeom prst="rect">
            <a:avLst/>
          </a:prstGeom>
        </p:spPr>
      </p:pic>
      <p:pic>
        <p:nvPicPr>
          <p:cNvPr id="31" name="Picture 30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109728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COVID-19 severity and SARS-CoV-2-reactive T cell exhaustion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pic>
        <p:nvPicPr>
          <p:cNvPr id="7" name="Picture 6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pic>
        <p:nvPicPr>
          <p:cNvPr id="8" name="Picture 7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685800" cy="1143000"/>
          </a:xfrm>
          <a:prstGeom prst="rect">
            <a:avLst/>
          </a:prstGeom>
        </p:spPr>
      </p:pic>
      <p:pic>
        <p:nvPicPr>
          <p:cNvPr id="9" name="Picture 8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pic>
        <p:nvPicPr>
          <p:cNvPr id="10" name="Picture 9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pic>
        <p:nvPicPr>
          <p:cNvPr id="11" name="Picture 10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685800" cy="1143000"/>
          </a:xfrm>
          <a:prstGeom prst="rect">
            <a:avLst/>
          </a:prstGeom>
        </p:spPr>
      </p:pic>
      <p:pic>
        <p:nvPicPr>
          <p:cNvPr id="12" name="Picture 11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pic>
        <p:nvPicPr>
          <p:cNvPr id="13" name="Picture 12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pic>
        <p:nvPicPr>
          <p:cNvPr id="14" name="Picture 13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pic>
        <p:nvPicPr>
          <p:cNvPr id="15" name="Picture 1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Figure6. CARTEx applied to CD8 T cells in autoimmune disorders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pic>
        <p:nvPicPr>
          <p:cNvPr id="5" name="Picture 4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6" name="Picture 5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pic>
        <p:nvPicPr>
          <p:cNvPr id="7" name="Picture 6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pic>
        <p:nvPicPr>
          <p:cNvPr id="9" name="Picture 8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7432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pic>
        <p:nvPicPr>
          <p:cNvPr id="11" name="Picture 10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pic>
        <p:nvPicPr>
          <p:cNvPr id="12" name="Picture 11" descr="GSE207935_plot_volcano_STAT3GOF_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pic>
        <p:nvPicPr>
          <p:cNvPr id="13" name="Picture 12" descr="GSE207935_plot_volcano_STAT3GOF_contro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14" name="Picture 13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u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u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u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u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u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u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u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u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u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(cell type differentiation)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umap_CARTEx_200_mona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u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umap_activation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umap_anergy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u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umap_senescence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umap_TSR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u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umap_Tex_KLR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Severe psoriasis is distinct from T cell exhaustion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pic>
        <p:nvPicPr>
          <p:cNvPr id="4" name="Picture 3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pic>
        <p:nvPicPr>
          <p:cNvPr id="6" name="Picture 5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pic>
        <p:nvPicPr>
          <p:cNvPr id="9" name="Picture 8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functional and exhausted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917441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2969315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0866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8860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weight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18288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864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BEACH domain deficiencies (autoimmunity caused by defective CTLA-4 trafficking)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pic>
        <p:nvPicPr>
          <p:cNvPr id="4" name="Picture 3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5" name="Picture 4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7" name="Picture 6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pic>
        <p:nvPicPr>
          <p:cNvPr id="12" name="Picture 11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pic>
        <p:nvPicPr>
          <p:cNvPr id="13" name="Picture 12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T cell exhaustion in neurodegenerative diseases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pic>
        <p:nvPicPr>
          <p:cNvPr id="5" name="Picture 4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pic>
        <p:nvPicPr>
          <p:cNvPr id="6" name="Picture 5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7" name="Picture 6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8" name="Picture 7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pic>
        <p:nvPicPr>
          <p:cNvPr id="9" name="Picture 8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pic>
        <p:nvPicPr>
          <p:cNvPr id="11" name="Picture 10" descr="Zenodo3993994_blood_explore_plot_volcano_Parkinson_bloo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pic>
        <p:nvPicPr>
          <p:cNvPr id="12" name="Picture 11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pic>
        <p:nvPicPr>
          <p:cNvPr id="13" name="Picture 12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pic>
        <p:nvPicPr>
          <p:cNvPr id="14" name="Picture 13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pic>
        <p:nvPicPr>
          <p:cNvPr id="15" name="Picture 14" descr="Zenodo3993994_blood_transition_transitplot_disease_mona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pic>
        <p:nvPicPr>
          <p:cNvPr id="16" name="Picture 15" descr="Zenodo3993994_blood_prepare_dmap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pic>
        <p:nvPicPr>
          <p:cNvPr id="17" name="Picture 16" descr="Zenodo3993994_blood_transition_transitplot_disease_CARTEx_20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Biological context / Evaluation with other exhaustion and cell state signatures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Applying CARTEx signature to bulk RNA sequencing data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43200"/>
            <a:ext cx="24003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324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T cell exhaustion is distinct from aging, cell cycle, and differentiation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36184_transition_volcano_OTvYN_CARTEx_63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219456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1772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Validation in exhaustion-prone models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979714" cy="13716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979714" cy="13716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00100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98298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829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98298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9829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98298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9829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98298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9829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